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3" r:id="rId2"/>
    <p:sldId id="274" r:id="rId3"/>
    <p:sldId id="264" r:id="rId4"/>
    <p:sldId id="259" r:id="rId5"/>
    <p:sldId id="268" r:id="rId6"/>
    <p:sldId id="270" r:id="rId7"/>
    <p:sldId id="279" r:id="rId8"/>
    <p:sldId id="299" r:id="rId9"/>
    <p:sldId id="301" r:id="rId10"/>
    <p:sldId id="300" r:id="rId11"/>
    <p:sldId id="294" r:id="rId12"/>
    <p:sldId id="303" r:id="rId13"/>
    <p:sldId id="281" r:id="rId14"/>
    <p:sldId id="283" r:id="rId15"/>
    <p:sldId id="298" r:id="rId16"/>
    <p:sldId id="285" r:id="rId17"/>
    <p:sldId id="286" r:id="rId18"/>
    <p:sldId id="272" r:id="rId19"/>
    <p:sldId id="271" r:id="rId2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 dt="2023-06-06T12:23:50.426"/>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93969" autoAdjust="0"/>
  </p:normalViewPr>
  <p:slideViewPr>
    <p:cSldViewPr snapToGrid="0">
      <p:cViewPr varScale="1">
        <p:scale>
          <a:sx n="62" d="100"/>
          <a:sy n="62" d="100"/>
        </p:scale>
        <p:origin x="904"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custSel modSld">
      <pc:chgData name="Shahar Shalom" userId="c1657878-da89-43af-9535-4a8d3e59b096" providerId="ADAL" clId="{0DFD336B-F2C6-422F-A42F-66B4956C4F2A}" dt="2023-06-06T12:37:06.947" v="49" actId="14100"/>
      <pc:docMkLst>
        <pc:docMk/>
      </pc:docMkLst>
      <pc:sldChg chg="addSp delSp modSp mod">
        <pc:chgData name="Shahar Shalom" userId="c1657878-da89-43af-9535-4a8d3e59b096" providerId="ADAL" clId="{0DFD336B-F2C6-422F-A42F-66B4956C4F2A}" dt="2023-06-06T12:37:06.947" v="49" actId="14100"/>
        <pc:sldMkLst>
          <pc:docMk/>
          <pc:sldMk cId="1553754167" sldId="283"/>
        </pc:sldMkLst>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mod">
        <pc:chgData name="Shahar Shalom" userId="c1657878-da89-43af-9535-4a8d3e59b096" providerId="ADAL" clId="{0DFD336B-F2C6-422F-A42F-66B4956C4F2A}" dt="2023-06-06T12:29:41.019" v="46" actId="478"/>
        <pc:sldMkLst>
          <pc:docMk/>
          <pc:sldMk cId="1381085122" sldId="298"/>
        </pc:sldMkLst>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 מתוך ??)</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 לפי ההמלצה הרפואית</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a:latin typeface="Calibri Light" panose="020F0302020204030204" pitchFamily="34" charset="0"/>
              <a:cs typeface="Calibri Light" panose="020F0302020204030204" pitchFamily="34" charset="0"/>
            </a:rPr>
            <a:t>קבוצה 3: בין 11 במרץ 20 ל-7 בפברואר 21</a:t>
          </a:r>
          <a:endParaRPr lang="he-IL" sz="2200" dirty="0">
            <a:latin typeface="Calibri Light" panose="020F0302020204030204" pitchFamily="34" charset="0"/>
            <a:cs typeface="Calibri Light" panose="020F0302020204030204" pitchFamily="34" charset="0"/>
          </a:endParaRP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מתשתנים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188 תצפיות.</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2264B226-87A1-4D19-9CCC-F07C6C5D0DC8}">
      <dgm:prSet custT="1"/>
      <dgm:spPr/>
      <dgm:t>
        <a:bodyPr/>
        <a:lstStyle/>
        <a:p>
          <a:pPr rtl="1"/>
          <a:endParaRPr lang="he-IL" sz="2200" dirty="0">
            <a:latin typeface="Calibri Light" panose="020F0302020204030204" pitchFamily="34" charset="0"/>
            <a:cs typeface="Calibri Light" panose="020F0302020204030204" pitchFamily="34" charset="0"/>
          </a:endParaRPr>
        </a:p>
      </dgm:t>
    </dgm:pt>
    <dgm:pt modelId="{5B96DCED-9933-46B3-85F4-60310B22F971}" type="parTrans" cxnId="{DDCC98C5-200C-4298-8FBE-89502F9C0735}">
      <dgm:prSet/>
      <dgm:spPr/>
      <dgm:t>
        <a:bodyPr/>
        <a:lstStyle/>
        <a:p>
          <a:pPr rtl="1"/>
          <a:endParaRPr lang="he-IL" sz="2200">
            <a:latin typeface="+mj-lt"/>
          </a:endParaRPr>
        </a:p>
      </dgm:t>
    </dgm:pt>
    <dgm:pt modelId="{64AD6EF9-28DB-4269-92B6-53B3773B91D6}" type="sibTrans" cxnId="{DDCC98C5-200C-4298-8FBE-89502F9C0735}">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a:latin typeface="Calibri Light" panose="020F0302020204030204" pitchFamily="34" charset="0"/>
              <a:cs typeface="Calibri Light" panose="020F0302020204030204" pitchFamily="34" charset="0"/>
            </a:rPr>
            <a:t>עבור המשתנה </a:t>
          </a:r>
          <a:r>
            <a:rPr lang="en-US" sz="2200">
              <a:latin typeface="Calibri Light" panose="020F0302020204030204" pitchFamily="34" charset="0"/>
              <a:cs typeface="Calibri Light" panose="020F0302020204030204" pitchFamily="34" charset="0"/>
            </a:rPr>
            <a:t>SES</a:t>
          </a:r>
          <a:r>
            <a:rPr lang="he-IL" sz="2200">
              <a:latin typeface="Calibri Light" panose="020F0302020204030204" pitchFamily="34" charset="0"/>
              <a:cs typeface="Calibri Light" panose="020F0302020204030204" pitchFamily="34" charset="0"/>
            </a:rPr>
            <a:t> (מצב סוציו אקונומי) יצרנו 3 קבוצות ('9-10', '6-8', '1-5')</a:t>
          </a:r>
          <a:endParaRPr lang="he-IL" sz="2200" dirty="0">
            <a:latin typeface="Calibri Light" panose="020F0302020204030204" pitchFamily="34" charset="0"/>
            <a:cs typeface="Calibri Light" panose="020F0302020204030204" pitchFamily="34" charset="0"/>
          </a:endParaRP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746303E5-3CC6-4419-BCA6-648099BB99F0}">
      <dgm:prSet custT="1"/>
      <dgm:spPr/>
      <dgm:t>
        <a:bodyPr/>
        <a:lstStyle/>
        <a:p>
          <a:pPr rtl="1"/>
          <a:r>
            <a:rPr lang="he-IL" sz="2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dgm:t>
    </dgm:pt>
    <dgm:pt modelId="{E6D598C7-69C6-46B1-AE8A-1AAE10A3C1D8}" type="parTrans" cxnId="{2D49C429-85AA-4845-A5D6-7BCECCB13A6D}">
      <dgm:prSet/>
      <dgm:spPr/>
      <dgm:t>
        <a:bodyPr/>
        <a:lstStyle/>
        <a:p>
          <a:pPr rtl="1"/>
          <a:endParaRPr lang="he-IL" sz="2200"/>
        </a:p>
      </dgm:t>
    </dgm:pt>
    <dgm:pt modelId="{B3ED3E26-9445-4235-BBDD-43DE323EED8F}" type="sibTrans" cxnId="{2D49C429-85AA-4845-A5D6-7BCECCB13A6D}">
      <dgm:prSet/>
      <dgm:spPr/>
      <dgm:t>
        <a:bodyPr/>
        <a:lstStyle/>
        <a:p>
          <a:pPr rtl="1"/>
          <a:endParaRPr lang="he-IL" sz="2200"/>
        </a:p>
      </dgm:t>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581">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2D49C429-85AA-4845-A5D6-7BCECCB13A6D}" srcId="{713682FF-2D96-45E1-900E-7492ACEE51FD}" destId="{746303E5-3CC6-4419-BCA6-648099BB99F0}" srcOrd="1" destOrd="0" parTransId="{E6D598C7-69C6-46B1-AE8A-1AAE10A3C1D8}" sibTransId="{B3ED3E26-9445-4235-BBDD-43DE323EED8F}"/>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3B95EBB3-A52E-4277-907F-3039363E3AEE}" type="presOf" srcId="{2264B226-87A1-4D19-9CCC-F07C6C5D0DC8}" destId="{9CC4282A-1E7E-4C00-B681-2732A620B121}" srcOrd="0" destOrd="2" presId="urn:microsoft.com/office/officeart/2005/8/layout/vList5"/>
    <dgm:cxn modelId="{DDCC98C5-200C-4298-8FBE-89502F9C0735}" srcId="{713682FF-2D96-45E1-900E-7492ACEE51FD}" destId="{2264B226-87A1-4D19-9CCC-F07C6C5D0DC8}" srcOrd="2" destOrd="0" parTransId="{5B96DCED-9933-46B3-85F4-60310B22F971}" sibTransId="{64AD6EF9-28DB-4269-92B6-53B3773B91D6}"/>
    <dgm:cxn modelId="{E4A17ACE-90C4-4603-B78D-44F7185CD35A}" srcId="{527102E3-CB90-45D4-8E96-51F2AC840C7C}" destId="{713682FF-2D96-45E1-900E-7492ACEE51FD}" srcOrd="3" destOrd="0" parTransId="{767D2EB5-1E0C-43F9-9266-F53F2A312CEA}" sibTransId="{F9E4E5FF-EC71-47CE-B5C8-60B2E3B5768C}"/>
    <dgm:cxn modelId="{BF1F27D0-8AE4-4667-A0DA-C91F18519672}" type="presOf" srcId="{746303E5-3CC6-4419-BCA6-648099BB99F0}" destId="{9CC4282A-1E7E-4C00-B681-2732A620B121}" srcOrd="0" destOrd="1" presId="urn:microsoft.com/office/officeart/2005/8/layout/vList5"/>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2200">
            <a:latin typeface="+mj-lt"/>
          </a:endParaRPr>
        </a:p>
      </dgm:t>
    </dgm:pt>
    <dgm:pt modelId="{0202917D-ECF3-4CDF-BD78-09C4A649A4D9}" type="sibTrans" cxnId="{BBB8D39F-DFFC-45CB-851C-50F03D9ACFFC}">
      <dgm:prSet/>
      <dgm:spPr/>
      <dgm:t>
        <a:bodyPr/>
        <a:lstStyle/>
        <a:p>
          <a:pPr rtl="1"/>
          <a:endParaRPr lang="he-IL" sz="2200">
            <a:latin typeface="+mj-lt"/>
          </a:endParaRPr>
        </a:p>
      </dgm:t>
    </dgm:pt>
    <dgm:pt modelId="{88522736-2EE4-42A7-ACF4-013655E4E30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שכמות הערכים החסרים קטנה.</a:t>
          </a:r>
        </a:p>
      </dgm:t>
    </dgm:pt>
    <dgm:pt modelId="{2C5A08F4-7A55-4E0C-A78E-A502C362104F}" type="parTrans" cxnId="{0E426924-7818-4156-BAEC-E47DA1116B05}">
      <dgm:prSet/>
      <dgm:spPr/>
      <dgm:t>
        <a:bodyPr/>
        <a:lstStyle/>
        <a:p>
          <a:pPr rtl="1"/>
          <a:endParaRPr lang="he-IL" sz="2200">
            <a:latin typeface="+mj-lt"/>
          </a:endParaRPr>
        </a:p>
      </dgm:t>
    </dgm:pt>
    <dgm:pt modelId="{E7F8B747-0921-4765-AC08-A7EACB1A3AFE}" type="sibTrans" cxnId="{0E426924-7818-4156-BAEC-E47DA1116B05}">
      <dgm:prSet/>
      <dgm:spPr/>
      <dgm:t>
        <a:bodyPr/>
        <a:lstStyle/>
        <a:p>
          <a:pPr rtl="1"/>
          <a:endParaRPr lang="he-IL" sz="2200">
            <a:latin typeface="+mj-lt"/>
          </a:endParaRPr>
        </a:p>
      </dgm:t>
    </dgm:pt>
    <dgm:pt modelId="{C6492754-39E4-4B7F-887C-8CC733576EFA}">
      <dgm:prSet phldrT="[Text]" custT="1"/>
      <dgm:spPr/>
      <dgm:t>
        <a:bodyPr/>
        <a:lstStyle/>
        <a:p>
          <a:pPr rtl="1">
            <a:buNone/>
          </a:pPr>
          <a:r>
            <a:rPr lang="he-IL" sz="22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2200">
            <a:latin typeface="+mj-lt"/>
          </a:endParaRPr>
        </a:p>
      </dgm:t>
    </dgm:pt>
    <dgm:pt modelId="{C5246FC7-11ED-4E2B-925B-CA6BC433A0E3}" type="sibTrans" cxnId="{08AE62A9-E1AF-4974-9F52-9D28E2552C00}">
      <dgm:prSet/>
      <dgm:spPr/>
      <dgm:t>
        <a:bodyPr/>
        <a:lstStyle/>
        <a:p>
          <a:pPr rtl="1"/>
          <a:endParaRPr lang="he-IL" sz="2200">
            <a:latin typeface="+mj-lt"/>
          </a:endParaRPr>
        </a:p>
      </dgm:t>
    </dgm:pt>
    <dgm:pt modelId="{8D35F31A-B2FD-4C40-BA98-10D80450BD6E}">
      <dgm:prSet phldrT="[Text]" custT="1"/>
      <dgm:spPr/>
      <dgm:t>
        <a:bodyPr/>
        <a:lstStyle/>
        <a:p>
          <a:pPr rtl="1"/>
          <a:r>
            <a:rPr lang="he-IL" sz="22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2200"/>
        </a:p>
      </dgm:t>
    </dgm:pt>
    <dgm:pt modelId="{478802FD-D152-492C-9E45-F3B545308010}" type="sibTrans" cxnId="{442435D1-505E-4616-8C26-C3E478B29956}">
      <dgm:prSet/>
      <dgm:spPr/>
      <dgm:t>
        <a:bodyPr/>
        <a:lstStyle/>
        <a:p>
          <a:pPr rtl="1"/>
          <a:endParaRPr lang="he-IL" sz="2200"/>
        </a:p>
      </dgm:t>
    </dgm:pt>
    <dgm:pt modelId="{6B2F9030-F9C4-4EC7-A3E6-A89B8C0007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ביצה ותרנגולת- כשלא יכולנו לדעת מה קדם למה</a:t>
          </a:r>
        </a:p>
      </dgm:t>
    </dgm:pt>
    <dgm:pt modelId="{50A14F0B-BE7C-4D13-8B07-56B3E47DE1BE}" type="parTrans" cxnId="{284B4236-47F0-42DB-9B96-9D916365CC4F}">
      <dgm:prSet/>
      <dgm:spPr/>
      <dgm:t>
        <a:bodyPr/>
        <a:lstStyle/>
        <a:p>
          <a:pPr rtl="1"/>
          <a:endParaRPr lang="he-IL"/>
        </a:p>
      </dgm:t>
    </dgm:pt>
    <dgm:pt modelId="{26CE98A4-2DB4-4216-A501-0C9F19188547}" type="sibTrans" cxnId="{284B4236-47F0-42DB-9B96-9D916365CC4F}">
      <dgm:prSet/>
      <dgm:spPr/>
      <dgm:t>
        <a:bodyPr/>
        <a:lstStyle/>
        <a:p>
          <a:pPr rtl="1"/>
          <a:endParaRPr lang="he-IL"/>
        </a:p>
      </dgm:t>
    </dgm:pt>
    <dgm:pt modelId="{E65CBBD2-7B25-4B9A-97C2-693109DBF861}">
      <dgm:prSet phldrT="[Text]" custT="1"/>
      <dgm:spPr/>
      <dgm:t>
        <a:bodyPr/>
        <a:lstStyle/>
        <a:p>
          <a:pPr rtl="1">
            <a:buFont typeface="Arial" panose="020B0604020202020204" pitchFamily="34" charset="0"/>
            <a:buNone/>
          </a:pPr>
          <a:r>
            <a:rPr lang="he-IL" sz="2200" dirty="0">
              <a:latin typeface="Calibri Light" panose="020F0302020204030204" pitchFamily="34" charset="0"/>
              <a:cs typeface="Calibri Light" panose="020F0302020204030204" pitchFamily="34" charset="0"/>
            </a:rPr>
            <a:t>&gt; תזמון- משתנים שהתיעוד עבורם מופיע רק בשנה השניי לא יכולים לשמש כמשתנים בשנה הראשונה.</a:t>
          </a:r>
        </a:p>
      </dgm:t>
    </dgm:pt>
    <dgm:pt modelId="{09EFA72E-F0B6-44C3-B2D9-0C323BA0DB21}" type="parTrans" cxnId="{AD5AB4A7-40B7-43DD-9123-131004069E29}">
      <dgm:prSet/>
      <dgm:spPr/>
      <dgm:t>
        <a:bodyPr/>
        <a:lstStyle/>
        <a:p>
          <a:pPr rtl="1"/>
          <a:endParaRPr lang="he-IL"/>
        </a:p>
      </dgm:t>
    </dgm:pt>
    <dgm:pt modelId="{405166AC-86EF-4F0E-AB50-9C3F1CDF809A}" type="sibTrans" cxnId="{AD5AB4A7-40B7-43DD-9123-131004069E29}">
      <dgm:prSet/>
      <dgm:spPr/>
      <dgm:t>
        <a:bodyPr/>
        <a:lstStyle/>
        <a:p>
          <a:pPr rtl="1"/>
          <a:endParaRPr lang="he-IL"/>
        </a:p>
      </dgm:t>
    </dgm:pt>
    <dgm:pt modelId="{82A2D11C-3FEE-4F55-B28C-6C1A37152983}">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A9DEB0F5-381D-40A2-8E4B-C2A4E56A8485}" type="sibTrans" cxnId="{F5A2C14B-3DBE-445E-A396-1D72E98DF789}">
      <dgm:prSet/>
      <dgm:spPr/>
      <dgm:t>
        <a:bodyPr/>
        <a:lstStyle/>
        <a:p>
          <a:pPr rtl="1"/>
          <a:endParaRPr lang="he-IL" sz="2200">
            <a:latin typeface="+mj-lt"/>
          </a:endParaRPr>
        </a:p>
      </dgm:t>
    </dgm:pt>
    <dgm:pt modelId="{1EC161DD-1AF7-4840-B562-AC3E5B2A9FA8}" type="parTrans" cxnId="{F5A2C14B-3DBE-445E-A396-1D72E98DF789}">
      <dgm:prSet/>
      <dgm:spPr/>
      <dgm:t>
        <a:bodyPr/>
        <a:lstStyle/>
        <a:p>
          <a:pPr rtl="1"/>
          <a:endParaRPr lang="he-IL" sz="2200">
            <a:latin typeface="+mj-lt"/>
          </a:endParaRPr>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custScaleX="4918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ScaleX="54965"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284B4236-47F0-42DB-9B96-9D916365CC4F}" srcId="{C6492754-39E4-4B7F-887C-8CC733576EFA}" destId="{6B2F9030-F9C4-4EC7-A3E6-A89B8C000761}" srcOrd="1" destOrd="0" parTransId="{50A14F0B-BE7C-4D13-8B07-56B3E47DE1BE}" sibTransId="{26CE98A4-2DB4-4216-A501-0C9F19188547}"/>
    <dgm:cxn modelId="{3E648241-B1A9-406C-B94E-4F5CA51FB608}" type="presOf" srcId="{60649333-FCD0-4E4E-8761-DA7D2D8240FC}" destId="{A776D7AC-F9C6-4B50-A87D-7F74409E0D37}" srcOrd="0" destOrd="0" presId="urn:microsoft.com/office/officeart/2005/8/layout/hList6"/>
    <dgm:cxn modelId="{F5A2C14B-3DBE-445E-A396-1D72E98DF789}" srcId="{C6492754-39E4-4B7F-887C-8CC733576EFA}" destId="{82A2D11C-3FEE-4F55-B28C-6C1A37152983}" srcOrd="0" destOrd="0" parTransId="{1EC161DD-1AF7-4840-B562-AC3E5B2A9FA8}" sibTransId="{A9DEB0F5-381D-40A2-8E4B-C2A4E56A8485}"/>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AD5AB4A7-40B7-43DD-9123-131004069E29}" srcId="{C6492754-39E4-4B7F-887C-8CC733576EFA}" destId="{E65CBBD2-7B25-4B9A-97C2-693109DBF861}" srcOrd="2" destOrd="0" parTransId="{09EFA72E-F0B6-44C3-B2D9-0C323BA0DB21}" sibTransId="{405166AC-86EF-4F0E-AB50-9C3F1CDF809A}"/>
    <dgm:cxn modelId="{08AE62A9-E1AF-4974-9F52-9D28E2552C00}" srcId="{60649333-FCD0-4E4E-8761-DA7D2D8240FC}" destId="{C6492754-39E4-4B7F-887C-8CC733576EFA}" srcOrd="1" destOrd="0" parTransId="{53134EE6-0237-48AE-A596-F7F16E3CC3D9}" sibTransId="{C5246FC7-11ED-4E2B-925B-CA6BC433A0E3}"/>
    <dgm:cxn modelId="{F4904EC7-8705-450B-B338-398820D35800}" type="presOf" srcId="{E65CBBD2-7B25-4B9A-97C2-693109DBF861}" destId="{777B75D7-1BD4-4C89-8306-9EB19CA75726}" srcOrd="0" destOrd="3" presId="urn:microsoft.com/office/officeart/2005/8/layout/hList6"/>
    <dgm:cxn modelId="{312BB3CD-68F1-4C32-A9B8-718DCC3EC779}" type="presOf" srcId="{6B2F9030-F9C4-4EC7-A3E6-A89B8C000761}" destId="{777B75D7-1BD4-4C89-8306-9EB19CA75726}" srcOrd="0" destOrd="2"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dirty="0">
            <a:highlight>
              <a:srgbClr val="FFFF00"/>
            </a:highlight>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ראשית יצרנו סינון על מנת לכלול רק את המשתתפים שסיימנו למלא את השאלון ורק עבור תינוקות שהשלימו את השנה השניה לחייהם (?? מתוך ??)</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46827"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a:latin typeface="Calibri Light" panose="020F0302020204030204" pitchFamily="34" charset="0"/>
              <a:cs typeface="Calibri Light" panose="020F0302020204030204" pitchFamily="34" charset="0"/>
            </a:rPr>
            <a:t>קבוצה 3: בין 11 במרץ 20 ל-7 בפברואר 21</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88716"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 לפי ההמלצה הרפואית</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a:latin typeface="Calibri Light" panose="020F0302020204030204" pitchFamily="34" charset="0"/>
              <a:cs typeface="Calibri Light" panose="020F0302020204030204" pitchFamily="34" charset="0"/>
            </a:rPr>
            <a:t>עבור המשתנה </a:t>
          </a:r>
          <a:r>
            <a:rPr lang="en-US" sz="2200" kern="1200">
              <a:latin typeface="Calibri Light" panose="020F0302020204030204" pitchFamily="34" charset="0"/>
              <a:cs typeface="Calibri Light" panose="020F0302020204030204" pitchFamily="34" charset="0"/>
            </a:rPr>
            <a:t>SES</a:t>
          </a:r>
          <a:r>
            <a:rPr lang="he-IL" sz="2200" kern="1200">
              <a:latin typeface="Calibri Light" panose="020F0302020204030204" pitchFamily="34" charset="0"/>
              <a:cs typeface="Calibri Light" panose="020F0302020204030204" pitchFamily="34" charset="0"/>
            </a:rPr>
            <a:t> (מצב סוציו אקונומי) יצרנו 3 קבוצות ('9-10', '6-8', '1-5')</a:t>
          </a:r>
          <a:endParaRPr lang="he-IL" sz="2200" kern="1200" dirty="0">
            <a:latin typeface="Calibri Light" panose="020F0302020204030204" pitchFamily="34" charset="0"/>
            <a:cs typeface="Calibri Light" panose="020F0302020204030204" pitchFamily="34" charset="0"/>
          </a:endParaRP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מתשתנים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188 תצפיות.</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לאחר בדיקה מצאנו כי היחס בין תינוקות חולים לתינוקות לא חולים בין התצפיות החסרות לשאר הנתונים השלמים הוא זהה</a:t>
          </a:r>
        </a:p>
        <a:p>
          <a:pPr marL="228600" lvl="1" indent="-228600" algn="r" defTabSz="977900" rtl="1">
            <a:lnSpc>
              <a:spcPct val="90000"/>
            </a:lnSpc>
            <a:spcBef>
              <a:spcPct val="0"/>
            </a:spcBef>
            <a:spcAft>
              <a:spcPct val="15000"/>
            </a:spcAft>
            <a:buChar char="•"/>
          </a:pPr>
          <a:endParaRPr lang="he-IL" sz="2200" kern="1200" dirty="0">
            <a:latin typeface="Calibri Light" panose="020F0302020204030204" pitchFamily="34" charset="0"/>
            <a:cs typeface="Calibri Light" panose="020F0302020204030204" pitchFamily="34" charset="0"/>
          </a:endParaRP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855226" y="-854108"/>
          <a:ext cx="3414166" cy="5122382"/>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שנשארו</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שכמות הערכים החסרים קטנה.</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1118" y="682833"/>
        <a:ext cx="5122382" cy="2048500"/>
      </dsp:txXfrm>
    </dsp:sp>
    <dsp:sp modelId="{777B75D7-1BD4-4C89-8306-9EB19CA75726}">
      <dsp:nvSpPr>
        <dsp:cNvPr id="0" name=""/>
        <dsp:cNvSpPr/>
      </dsp:nvSpPr>
      <dsp:spPr>
        <a:xfrm rot="16200000">
          <a:off x="7059899" y="-1155262"/>
          <a:ext cx="3414166" cy="5724690"/>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0" tIns="0" rIns="139700" bIns="0" numCol="1" spcCol="1270" anchor="t" anchorCtr="0">
          <a:noAutofit/>
        </a:bodyPr>
        <a:lstStyle/>
        <a:p>
          <a:pPr marL="0" lvl="0" indent="0" algn="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משתנים שירדו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ביצה ותרנגולת- כשלא יכולנו לדעת מה קדם למה</a:t>
          </a:r>
        </a:p>
        <a:p>
          <a:pPr marL="228600" lvl="1" indent="-228600" algn="r" defTabSz="977900" rtl="1">
            <a:lnSpc>
              <a:spcPct val="90000"/>
            </a:lnSpc>
            <a:spcBef>
              <a:spcPct val="0"/>
            </a:spcBef>
            <a:spcAft>
              <a:spcPct val="1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&gt; תזמון- משתנים שהתיעוד עבורם מופיע רק בשנה השניי לא יכולים לשמש כמשתנים בשנה הראשונה.</a:t>
          </a:r>
        </a:p>
      </dsp:txBody>
      <dsp:txXfrm rot="5400000">
        <a:off x="5904637" y="682833"/>
        <a:ext cx="5724690" cy="2048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highlight>
                <a:srgbClr val="FFFF00"/>
              </a:highlight>
              <a:latin typeface="+mj-lt"/>
              <a:cs typeface="Calibri Light" panose="020F0302020204030204" pitchFamily="34" charset="0"/>
            </a:rPr>
            <a:t>מחקר המשך אודת השפעת מיקום הילד במשפחה</a:t>
          </a:r>
          <a:endParaRPr lang="he-IL" sz="2200" kern="1200" dirty="0">
            <a:highlight>
              <a:srgbClr val="FFFF00"/>
            </a:highlight>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1529084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שאלת המחקר</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מאפייני המשתנים וסוגייות בהן דנו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תיאור המודלים שנבחרו והתוצאות: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endParaRPr lang="he-IL" sz="1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בעיות או קשיים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המלצות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זאת בעצם הסוגייה שעמדה לנג עינינו והשתדלנו לדבוק בה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br>
              <a:rPr lang="he-IL" b="0" dirty="0">
                <a:effectLst/>
              </a:rPr>
            </a:br>
            <a:r>
              <a:rPr lang="he-IL" b="0" dirty="0">
                <a:effectLst/>
              </a:rPr>
              <a:t>הורדת תצפיות: לאחר בדיקה של ערכים חסרים נשארנו עם משתנה אחד מרכזי, השכלת האם, שהיו לו 15% ערכים חסרים.</a:t>
            </a:r>
          </a:p>
          <a:p>
            <a:pPr algn="r"/>
            <a:r>
              <a:rPr lang="he-IL" b="0" dirty="0">
                <a:effectLst/>
              </a:rPr>
              <a:t>היו 2 אופציות להוריד אותו או להשמיט את התצפיות, לאחר התייעצות בחרנו להשאיר את המשתנה ולהוריד את התצפיות.</a:t>
            </a:r>
          </a:p>
          <a:p>
            <a:pPr algn="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590231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397123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slide" Target="slide1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6096000" y="464455"/>
            <a:ext cx="5753899" cy="47327"/>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ושנייה</a:t>
            </a:r>
          </a:p>
        </p:txBody>
      </p:sp>
      <p:sp>
        <p:nvSpPr>
          <p:cNvPr id="2" name="Rectangle 1">
            <a:extLst>
              <a:ext uri="{FF2B5EF4-FFF2-40B4-BE49-F238E27FC236}">
                <a16:creationId xmlns:a16="http://schemas.microsoft.com/office/drawing/2014/main" id="{28B36955-0094-BE22-709F-77366BA57E16}"/>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טבלאות עם המקדם וסימון בצהוב של משתנים מובהקים</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9997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6096000" y="464455"/>
            <a:ext cx="5753899" cy="47327"/>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ושנייה</a:t>
            </a:r>
          </a:p>
        </p:txBody>
      </p:sp>
      <p:sp>
        <p:nvSpPr>
          <p:cNvPr id="2" name="Rectangle 1">
            <a:extLst>
              <a:ext uri="{FF2B5EF4-FFF2-40B4-BE49-F238E27FC236}">
                <a16:creationId xmlns:a16="http://schemas.microsoft.com/office/drawing/2014/main" id="{9B321602-9D98-9932-8C2B-A9E4238C35FC}"/>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גרפים- פרדיקציה שנה א וב</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764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spTree>
    <p:extLst>
      <p:ext uri="{BB962C8B-B14F-4D97-AF65-F5344CB8AC3E}">
        <p14:creationId xmlns:p14="http://schemas.microsoft.com/office/powerpoint/2010/main" val="160787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spTree>
    <p:extLst>
      <p:ext uri="{BB962C8B-B14F-4D97-AF65-F5344CB8AC3E}">
        <p14:creationId xmlns:p14="http://schemas.microsoft.com/office/powerpoint/2010/main" val="155375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spTree>
    <p:extLst>
      <p:ext uri="{BB962C8B-B14F-4D97-AF65-F5344CB8AC3E}">
        <p14:creationId xmlns:p14="http://schemas.microsoft.com/office/powerpoint/2010/main" val="138108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297339" y="818096"/>
            <a:ext cx="11448590" cy="476605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a:t>
            </a: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בדיקה האם ניתן להסיק מסקנה אודות תזמון התערבות: להעריך האם ישנן תקופות קריטיות במהלך הינקות שבהן היגיינת יתר משפיעה יותר על עיצוב הסיכון לפתח מחלות אטופיות.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818087"/>
            <a:ext cx="11448590" cy="335028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697524461"/>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532577"/>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245827578"/>
              </p:ext>
            </p:extLst>
          </p:nvPr>
        </p:nvGraphicFramePr>
        <p:xfrm>
          <a:off x="361950" y="730300"/>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7219121" y="479425"/>
            <a:ext cx="4571098"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 </a:t>
            </a:r>
            <a:r>
              <a:rPr lang="he-IL" dirty="0">
                <a:highlight>
                  <a:srgbClr val="FFFF00"/>
                </a:highlight>
                <a:latin typeface="Calibri Light" panose="020F0302020204030204" pitchFamily="34" charset="0"/>
                <a:ea typeface="+mj-ea"/>
                <a:cs typeface="Calibri Light" panose="020F0302020204030204" pitchFamily="34" charset="0"/>
              </a:rPr>
              <a:t>חסר....</a:t>
            </a:r>
          </a:p>
        </p:txBody>
      </p:sp>
      <p:graphicFrame>
        <p:nvGraphicFramePr>
          <p:cNvPr id="7" name="Table 6">
            <a:extLst>
              <a:ext uri="{FF2B5EF4-FFF2-40B4-BE49-F238E27FC236}">
                <a16:creationId xmlns:a16="http://schemas.microsoft.com/office/drawing/2014/main" id="{C3447A0B-3685-7052-A166-436FC8B0ED7C}"/>
              </a:ext>
            </a:extLst>
          </p:cNvPr>
          <p:cNvGraphicFramePr>
            <a:graphicFrameLocks noGrp="1"/>
          </p:cNvGraphicFramePr>
          <p:nvPr>
            <p:extLst>
              <p:ext uri="{D42A27DB-BD31-4B8C-83A1-F6EECF244321}">
                <p14:modId xmlns:p14="http://schemas.microsoft.com/office/powerpoint/2010/main" val="696889576"/>
              </p:ext>
            </p:extLst>
          </p:nvPr>
        </p:nvGraphicFramePr>
        <p:xfrm>
          <a:off x="401780" y="1159441"/>
          <a:ext cx="4882642" cy="2432050"/>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236520">
                  <a:extLst>
                    <a:ext uri="{9D8B030D-6E8A-4147-A177-3AD203B41FA5}">
                      <a16:colId xmlns:a16="http://schemas.microsoft.com/office/drawing/2014/main" val="694928811"/>
                    </a:ext>
                  </a:extLst>
                </a:gridCol>
                <a:gridCol w="1847850">
                  <a:extLst>
                    <a:ext uri="{9D8B030D-6E8A-4147-A177-3AD203B41FA5}">
                      <a16:colId xmlns:a16="http://schemas.microsoft.com/office/drawing/2014/main" val="3035277709"/>
                    </a:ext>
                  </a:extLst>
                </a:gridCol>
                <a:gridCol w="1798272">
                  <a:extLst>
                    <a:ext uri="{9D8B030D-6E8A-4147-A177-3AD203B41FA5}">
                      <a16:colId xmlns:a16="http://schemas.microsoft.com/office/drawing/2014/main" val="2707887154"/>
                    </a:ext>
                  </a:extLst>
                </a:gridCol>
              </a:tblGrid>
              <a:tr h="928446">
                <a:tc>
                  <a:txBody>
                    <a:bodyPr/>
                    <a:lstStyle/>
                    <a:p>
                      <a:pPr marL="0" marR="0" algn="ctr" rtl="0">
                        <a:lnSpc>
                          <a:spcPct val="107000"/>
                        </a:lnSpc>
                        <a:spcBef>
                          <a:spcPts val="0"/>
                        </a:spcBef>
                        <a:spcAft>
                          <a:spcPts val="0"/>
                        </a:spcAft>
                      </a:pPr>
                      <a:r>
                        <a:rPr lang="en-US" sz="2200" b="0" kern="100" dirty="0">
                          <a:effectLst/>
                          <a:latin typeface="+mj-lt"/>
                        </a:rPr>
                        <a:t>Group</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First-year </a:t>
                      </a:r>
                      <a:br>
                        <a:rPr lang="en-US" sz="2200" b="0" kern="100" dirty="0">
                          <a:effectLst/>
                          <a:latin typeface="+mj-lt"/>
                        </a:rPr>
                      </a:br>
                      <a:r>
                        <a:rPr lang="en-US" sz="2200" b="0" kern="100" dirty="0">
                          <a:effectLst/>
                          <a:latin typeface="+mj-lt"/>
                        </a:rPr>
                        <a:t>sickness rate</a:t>
                      </a:r>
                      <a:endParaRPr lang="he-IL" sz="2200" b="0" kern="100" dirty="0">
                        <a:effectLst/>
                        <a:latin typeface="+mj-lt"/>
                      </a:endParaRPr>
                    </a:p>
                    <a:p>
                      <a:pPr marL="0" marR="0" algn="ctr" rtl="0">
                        <a:lnSpc>
                          <a:spcPct val="107000"/>
                        </a:lnSpc>
                        <a:spcBef>
                          <a:spcPts val="0"/>
                        </a:spcBef>
                        <a:spcAft>
                          <a:spcPts val="0"/>
                        </a:spcAft>
                      </a:pPr>
                      <a:r>
                        <a:rPr lang="en-US" sz="2200" b="0" kern="100" dirty="0">
                          <a:effectLst/>
                          <a:latin typeface="+mj-lt"/>
                        </a:rPr>
                        <a:t> (%)</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Second-year </a:t>
                      </a:r>
                      <a:br>
                        <a:rPr lang="en-US" sz="2200" b="0" kern="100" dirty="0">
                          <a:effectLst/>
                          <a:latin typeface="+mj-lt"/>
                        </a:rPr>
                      </a:br>
                      <a:r>
                        <a:rPr lang="en-US" sz="2200" b="0" kern="100" dirty="0">
                          <a:effectLst/>
                          <a:latin typeface="+mj-lt"/>
                        </a:rPr>
                        <a:t>sickness rate</a:t>
                      </a:r>
                      <a:endParaRPr lang="he-IL" sz="2200" b="0" kern="100" dirty="0">
                        <a:effectLst/>
                        <a:latin typeface="+mj-lt"/>
                      </a:endParaRPr>
                    </a:p>
                    <a:p>
                      <a:pPr marL="0" marR="0" algn="ctr" rtl="0">
                        <a:lnSpc>
                          <a:spcPct val="107000"/>
                        </a:lnSpc>
                        <a:spcBef>
                          <a:spcPts val="0"/>
                        </a:spcBef>
                        <a:spcAft>
                          <a:spcPts val="0"/>
                        </a:spcAft>
                      </a:pPr>
                      <a:r>
                        <a:rPr lang="en-US" sz="2200" b="0" kern="100" dirty="0">
                          <a:effectLst/>
                          <a:latin typeface="+mj-lt"/>
                        </a:rPr>
                        <a:t> (%)</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09120744"/>
                  </a:ext>
                </a:extLst>
              </a:tr>
              <a:tr h="335278">
                <a:tc>
                  <a:txBody>
                    <a:bodyPr/>
                    <a:lstStyle/>
                    <a:p>
                      <a:pPr marL="0" marR="0" algn="ctr" rtl="0">
                        <a:lnSpc>
                          <a:spcPct val="107000"/>
                        </a:lnSpc>
                        <a:spcBef>
                          <a:spcPts val="0"/>
                        </a:spcBef>
                        <a:spcAft>
                          <a:spcPts val="0"/>
                        </a:spcAft>
                      </a:pPr>
                      <a:r>
                        <a:rPr lang="en-US" sz="2200" b="0" kern="100" dirty="0">
                          <a:effectLst/>
                          <a:latin typeface="+mj-lt"/>
                        </a:rPr>
                        <a:t>1</a:t>
                      </a:r>
                      <a:r>
                        <a:rPr lang="he-IL" sz="2200" b="0" kern="100" dirty="0">
                          <a:effectLst/>
                          <a:latin typeface="+mj-lt"/>
                        </a:rPr>
                        <a:t> </a:t>
                      </a:r>
                      <a:r>
                        <a:rPr lang="en-US" sz="2200" b="0" kern="100" dirty="0">
                          <a:effectLst/>
                          <a:latin typeface="+mj-lt"/>
                        </a:rPr>
                        <a:t>n=217</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77</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52</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4544607"/>
                  </a:ext>
                </a:extLst>
              </a:tr>
              <a:tr h="335278">
                <a:tc>
                  <a:txBody>
                    <a:bodyPr/>
                    <a:lstStyle/>
                    <a:p>
                      <a:pPr marL="0" marR="0" algn="ctr" rtl="0">
                        <a:lnSpc>
                          <a:spcPct val="107000"/>
                        </a:lnSpc>
                        <a:spcBef>
                          <a:spcPts val="0"/>
                        </a:spcBef>
                        <a:spcAft>
                          <a:spcPts val="0"/>
                        </a:spcAft>
                      </a:pPr>
                      <a:r>
                        <a:rPr lang="en-US" sz="2200" b="0" kern="100" dirty="0">
                          <a:effectLst/>
                          <a:latin typeface="+mj-lt"/>
                        </a:rPr>
                        <a:t>2 n=773</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56</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59</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545208140"/>
                  </a:ext>
                </a:extLst>
              </a:tr>
              <a:tr h="335278">
                <a:tc>
                  <a:txBody>
                    <a:bodyPr/>
                    <a:lstStyle/>
                    <a:p>
                      <a:pPr marL="0" marR="0" algn="ctr" rtl="0">
                        <a:lnSpc>
                          <a:spcPct val="107000"/>
                        </a:lnSpc>
                        <a:spcBef>
                          <a:spcPts val="0"/>
                        </a:spcBef>
                        <a:spcAft>
                          <a:spcPts val="0"/>
                        </a:spcAft>
                      </a:pPr>
                      <a:r>
                        <a:rPr lang="en-US" sz="2200" b="0" kern="100" dirty="0">
                          <a:effectLst/>
                          <a:latin typeface="+mj-lt"/>
                        </a:rPr>
                        <a:t>3 n=628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71</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68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99792934"/>
                  </a:ext>
                </a:extLst>
              </a:tr>
              <a:tr h="335278">
                <a:tc>
                  <a:txBody>
                    <a:bodyPr/>
                    <a:lstStyle/>
                    <a:p>
                      <a:pPr marL="0" marR="0" algn="ctr" rtl="0">
                        <a:lnSpc>
                          <a:spcPct val="107000"/>
                        </a:lnSpc>
                        <a:spcBef>
                          <a:spcPts val="0"/>
                        </a:spcBef>
                        <a:spcAft>
                          <a:spcPts val="0"/>
                        </a:spcAft>
                      </a:pPr>
                      <a:r>
                        <a:rPr lang="en-US" sz="2200" b="0" kern="100" dirty="0">
                          <a:effectLst/>
                          <a:latin typeface="+mj-lt"/>
                        </a:rPr>
                        <a:t>4 n=200</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78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200" b="0" kern="100" dirty="0">
                          <a:effectLst/>
                          <a:latin typeface="+mj-lt"/>
                        </a:rPr>
                        <a:t>68</a:t>
                      </a:r>
                      <a:endParaRPr lang="en-US" sz="2200" b="0" kern="100" dirty="0">
                        <a:effectLst/>
                        <a:latin typeface="+mj-lt"/>
                        <a:ea typeface="Cambria Math" panose="020405030504060302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90511498"/>
                  </a:ext>
                </a:extLst>
              </a:tr>
            </a:tbl>
          </a:graphicData>
        </a:graphic>
      </p:graphicFrame>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2479922888"/>
              </p:ext>
            </p:extLst>
          </p:nvPr>
        </p:nvGraphicFramePr>
        <p:xfrm>
          <a:off x="342668" y="389666"/>
          <a:ext cx="11630447"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42668" y="3884500"/>
            <a:ext cx="11188317" cy="2971562"/>
            <a:chOff x="361269" y="4051485"/>
            <a:chExt cx="11188317" cy="2971562"/>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964648"/>
              <a:chOff x="6439038" y="4168544"/>
              <a:chExt cx="5453586" cy="282026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234230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מין</a:t>
                </a:r>
              </a:p>
              <a:p>
                <a:pPr algn="r" rtl="1"/>
                <a:endParaRPr lang="he-IL" sz="22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9903"/>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5"/>
              <a:ext cx="5455708" cy="2351497"/>
              <a:chOff x="704307" y="4161632"/>
              <a:chExt cx="5455708" cy="1936090"/>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469754"/>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כמו בשנה הראשונה ונוספו 2 משתנים נוספים:</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חיסון לאחר שנה</a:t>
                </a:r>
              </a:p>
              <a:p>
                <a:pPr marL="285750" indent="-285750" algn="r" rtl="1">
                  <a:buFont typeface="Arial" panose="020B0604020202020204" pitchFamily="34" charset="0"/>
                  <a:buChar char="•"/>
                </a:pPr>
                <a:r>
                  <a:rPr lang="he-IL" sz="2200" dirty="0">
                    <a:solidFill>
                      <a:schemeClr val="accent2"/>
                    </a:solidFill>
                    <a:latin typeface="Calibri Light" panose="020F0302020204030204" pitchFamily="34" charset="0"/>
                    <a:cs typeface="Calibri Light" panose="020F0302020204030204" pitchFamily="34" charset="0"/>
                  </a:rPr>
                  <a:t>סוג ההנקה בשנה הראשונה</a:t>
                </a:r>
              </a:p>
              <a:p>
                <a:pPr algn="r" rtl="1"/>
                <a:endParaRPr lang="he-IL" sz="22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2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354768"/>
              </a:xfrm>
              <a:prstGeom prst="rect">
                <a:avLst/>
              </a:prstGeom>
              <a:noFill/>
            </p:spPr>
            <p:txBody>
              <a:bodyPr wrap="square" numCol="2" rtlCol="1">
                <a:spAutoFit/>
              </a:bodyPr>
              <a:lstStyle/>
              <a:p>
                <a:pPr algn="r" rtl="1"/>
                <a:r>
                  <a:rPr lang="he-IL" sz="22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5820229" y="573429"/>
            <a:ext cx="5899807" cy="6450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ראשונה ושניה</a:t>
            </a:r>
          </a:p>
        </p:txBody>
      </p:sp>
      <p:sp>
        <p:nvSpPr>
          <p:cNvPr id="3" name="Rectangle 1">
            <a:extLst>
              <a:ext uri="{FF2B5EF4-FFF2-40B4-BE49-F238E27FC236}">
                <a16:creationId xmlns:a16="http://schemas.microsoft.com/office/drawing/2014/main" id="{2AF758D3-3E9A-E9D1-7A63-DBE17890CCB1}"/>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טבלאות עם המקדם וסימון בצהוב של משתנים מובהקים</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4211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5805714" y="573429"/>
            <a:ext cx="5914322" cy="6450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ראשונה ושניה</a:t>
            </a:r>
          </a:p>
        </p:txBody>
      </p:sp>
      <p:sp>
        <p:nvSpPr>
          <p:cNvPr id="3" name="Rectangle 1">
            <a:extLst>
              <a:ext uri="{FF2B5EF4-FFF2-40B4-BE49-F238E27FC236}">
                <a16:creationId xmlns:a16="http://schemas.microsoft.com/office/drawing/2014/main" id="{3254D985-C629-914F-98BA-8838B2BB6263}"/>
              </a:ext>
            </a:extLst>
          </p:cNvPr>
          <p:cNvSpPr>
            <a:spLocks noChangeArrowheads="1"/>
          </p:cNvSpPr>
          <p:nvPr/>
        </p:nvSpPr>
        <p:spPr bwMode="auto">
          <a:xfrm>
            <a:off x="773857" y="3277351"/>
            <a:ext cx="11036240" cy="30329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גרפים- פרדיקציה שנה א וב</a:t>
            </a: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92199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71572</TotalTime>
  <Words>1350</Words>
  <Application>Microsoft Office PowerPoint</Application>
  <PresentationFormat>Widescreen</PresentationFormat>
  <Paragraphs>203</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Meiryo</vt:lpstr>
      <vt:lpstr>Arial</vt:lpstr>
      <vt:lpstr>Calibri</vt:lpstr>
      <vt:lpstr>Calibri Light</vt:lpstr>
      <vt:lpstr>Office Theme</vt:lpstr>
      <vt:lpstr>"הזדמנות הזהב"-  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עדן ענבים</cp:lastModifiedBy>
  <cp:revision>98</cp:revision>
  <dcterms:created xsi:type="dcterms:W3CDTF">2023-01-08T16:55:44Z</dcterms:created>
  <dcterms:modified xsi:type="dcterms:W3CDTF">2023-06-09T08:17:39Z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